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7" r:id="rId4"/>
    <p:sldId id="290" r:id="rId5"/>
    <p:sldId id="260" r:id="rId6"/>
    <p:sldId id="279" r:id="rId7"/>
    <p:sldId id="280" r:id="rId8"/>
    <p:sldId id="281" r:id="rId9"/>
    <p:sldId id="282" r:id="rId10"/>
    <p:sldId id="285" r:id="rId11"/>
    <p:sldId id="283" r:id="rId12"/>
    <p:sldId id="286" r:id="rId13"/>
    <p:sldId id="292" r:id="rId14"/>
    <p:sldId id="291" r:id="rId15"/>
    <p:sldId id="288" r:id="rId16"/>
    <p:sldId id="289" r:id="rId17"/>
    <p:sldId id="294" r:id="rId18"/>
    <p:sldId id="293" r:id="rId19"/>
    <p:sldId id="295" r:id="rId20"/>
    <p:sldId id="296" r:id="rId21"/>
    <p:sldId id="298" r:id="rId22"/>
    <p:sldId id="29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D0D0D"/>
    <a:srgbClr val="777777"/>
    <a:srgbClr val="F52323"/>
    <a:srgbClr val="EAEAEA"/>
    <a:srgbClr val="212F3C"/>
    <a:srgbClr val="22303D"/>
    <a:srgbClr val="768CA1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2639" autoAdjust="0"/>
  </p:normalViewPr>
  <p:slideViewPr>
    <p:cSldViewPr snapToGrid="0">
      <p:cViewPr>
        <p:scale>
          <a:sx n="60" d="100"/>
          <a:sy n="60" d="100"/>
        </p:scale>
        <p:origin x="12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73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1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2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0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2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5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4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0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5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6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68CA1">
                <a:lumMod val="66000"/>
              </a:srgbClr>
            </a:gs>
            <a:gs pos="49000">
              <a:srgbClr val="3B4C5B">
                <a:lumMod val="81000"/>
              </a:srgbClr>
            </a:gs>
            <a:gs pos="100000">
              <a:srgbClr val="22303D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D847C-8780-43D5-87A8-A6DA69FBA78E}" type="datetimeFigureOut">
              <a:rPr lang="en-US" smtClean="0"/>
              <a:t>08-Apr-17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30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09448" y="804041"/>
            <a:ext cx="1078361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10 ÷ 2 + 12 ÷ 2 × 3</a:t>
            </a:r>
          </a:p>
          <a:p>
            <a:r>
              <a:rPr lang="en-US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= (10 ÷ 2) + (12 ÷ 2 × 3)</a:t>
            </a:r>
          </a:p>
          <a:p>
            <a:r>
              <a:rPr lang="en-US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= 5 + 18</a:t>
            </a:r>
          </a:p>
          <a:p>
            <a:r>
              <a:rPr lang="en-US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= </a:t>
            </a:r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61271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55666" y="2053883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Quiz Time!</a:t>
            </a:r>
            <a:endParaRPr lang="en-US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5077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kahoot log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5" y="620065"/>
            <a:ext cx="11378475" cy="46515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55867" y="5198774"/>
            <a:ext cx="49055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https://kahoot.it</a:t>
            </a:r>
          </a:p>
        </p:txBody>
      </p:sp>
    </p:spTree>
    <p:extLst>
      <p:ext uri="{BB962C8B-B14F-4D97-AF65-F5344CB8AC3E}">
        <p14:creationId xmlns:p14="http://schemas.microsoft.com/office/powerpoint/2010/main" val="144040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74105" y="824177"/>
            <a:ext cx="7011327" cy="1193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72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สัญลักษณ์ในการคำนวน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(</a:t>
            </a:r>
            <a:r>
              <a:rPr lang="th-TH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โลกของมนุษย์</a:t>
            </a:r>
            <a:r>
              <a:rPr lang="en-US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</a:t>
            </a:r>
            <a:endParaRPr lang="en-US" sz="6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5964" y="4540484"/>
            <a:ext cx="13003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บวก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97066" y="4540484"/>
            <a:ext cx="950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ลบ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32431" y="4540484"/>
            <a:ext cx="11785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คูณ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95423" y="4540484"/>
            <a:ext cx="11592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หาร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42446" y="2841680"/>
            <a:ext cx="80182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+</a:t>
            </a:r>
            <a:endParaRPr lang="en-US" sz="115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33548" y="2841680"/>
            <a:ext cx="54534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-</a:t>
            </a:r>
            <a:endParaRPr lang="en-US" sz="115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68913" y="3093934"/>
            <a:ext cx="6880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x</a:t>
            </a:r>
            <a:endParaRPr lang="en-US" sz="88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037309" y="2904742"/>
            <a:ext cx="80182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÷</a:t>
            </a:r>
          </a:p>
        </p:txBody>
      </p:sp>
    </p:spTree>
    <p:extLst>
      <p:ext uri="{BB962C8B-B14F-4D97-AF65-F5344CB8AC3E}">
        <p14:creationId xmlns:p14="http://schemas.microsoft.com/office/powerpoint/2010/main" val="409836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74105" y="824177"/>
            <a:ext cx="7011327" cy="1193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72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สัญลักษณ์ในการคำนวน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(</a:t>
            </a:r>
            <a:r>
              <a:rPr lang="th-TH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โลก</a:t>
            </a:r>
            <a:r>
              <a:rPr lang="th-TH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ของโปรแกรม</a:t>
            </a:r>
            <a:r>
              <a:rPr lang="en-US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</a:t>
            </a:r>
            <a:endParaRPr lang="en-US" sz="6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42446" y="2841680"/>
            <a:ext cx="80182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+</a:t>
            </a:r>
            <a:endParaRPr lang="en-US" sz="115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33548" y="2841680"/>
            <a:ext cx="54534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-</a:t>
            </a:r>
            <a:endParaRPr lang="en-US" sz="115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68913" y="3093934"/>
            <a:ext cx="6254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*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31905" y="3093934"/>
            <a:ext cx="6367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/</a:t>
            </a:r>
            <a:endParaRPr lang="en-US" sz="88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05964" y="4540484"/>
            <a:ext cx="13003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บวก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97066" y="4540484"/>
            <a:ext cx="950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ลบ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32431" y="4540484"/>
            <a:ext cx="11785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คูณ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95423" y="4540484"/>
            <a:ext cx="11592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หาร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407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2" grpId="0"/>
      <p:bldP spid="17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703" y="1543356"/>
            <a:ext cx="7268742" cy="30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8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310" y="785101"/>
            <a:ext cx="10515600" cy="4351338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2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+ 2 </a:t>
            </a: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*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</a:t>
            </a: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= </a:t>
            </a:r>
          </a:p>
          <a:p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(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6 - 5) </a:t>
            </a: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* 12 = </a:t>
            </a:r>
          </a:p>
          <a:p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30 /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5 </a:t>
            </a: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*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3 = </a:t>
            </a:r>
            <a:endParaRPr lang="en-US" sz="5400" dirty="0" smtClean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12 /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6 *</a:t>
            </a: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3 </a:t>
            </a: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/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= </a:t>
            </a:r>
            <a:endParaRPr lang="en-US" sz="5400" dirty="0" smtClean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7 *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+ (7 + 3 </a:t>
            </a: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*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(5 − 2)) − 4 </a:t>
            </a:r>
            <a:r>
              <a:rPr lang="en-US" sz="5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*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=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39656" y="702121"/>
            <a:ext cx="5902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6</a:t>
            </a:r>
            <a:endParaRPr lang="en-US" sz="5400" dirty="0">
              <a:solidFill>
                <a:srgbClr val="FFC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635615" y="4194224"/>
            <a:ext cx="9957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22</a:t>
            </a:r>
            <a:endParaRPr lang="en-US" sz="5400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79504" y="1598321"/>
            <a:ext cx="9957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12</a:t>
            </a:r>
            <a:endParaRPr lang="en-US" sz="5400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71703" y="2457615"/>
            <a:ext cx="9957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18</a:t>
            </a:r>
            <a:endParaRPr lang="en-US" sz="5400" dirty="0">
              <a:solidFill>
                <a:srgbClr val="FFC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05856" y="3367380"/>
            <a:ext cx="5902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3</a:t>
            </a:r>
            <a:endParaRPr lang="en-US" sz="5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62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74105" y="493099"/>
            <a:ext cx="7011327" cy="1572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String: </a:t>
            </a:r>
            <a:r>
              <a:rPr lang="th-TH" sz="9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ตัวอักษร</a:t>
            </a:r>
            <a:endParaRPr lang="en-US" sz="9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45298" y="2834437"/>
            <a:ext cx="9468939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“Hello, world!”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6284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96794" y="1179041"/>
            <a:ext cx="556594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“Hello, world!”</a:t>
            </a:r>
            <a:endParaRPr lang="en-US" sz="8000" dirty="0"/>
          </a:p>
        </p:txBody>
      </p:sp>
      <p:sp>
        <p:nvSpPr>
          <p:cNvPr id="5" name="Rectangle 4"/>
          <p:cNvSpPr/>
          <p:nvPr/>
        </p:nvSpPr>
        <p:spPr>
          <a:xfrm>
            <a:off x="3296794" y="2865088"/>
            <a:ext cx="529503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‘Hello, world!’</a:t>
            </a:r>
            <a:endParaRPr lang="en-US" sz="8000" dirty="0"/>
          </a:p>
        </p:txBody>
      </p:sp>
      <p:sp>
        <p:nvSpPr>
          <p:cNvPr id="6" name="Rectangle 5"/>
          <p:cNvSpPr/>
          <p:nvPr/>
        </p:nvSpPr>
        <p:spPr>
          <a:xfrm>
            <a:off x="3296793" y="4503842"/>
            <a:ext cx="543129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‘Hello, world!”</a:t>
            </a:r>
            <a:endParaRPr lang="en-US" sz="8000" dirty="0"/>
          </a:p>
        </p:txBody>
      </p:sp>
      <p:sp>
        <p:nvSpPr>
          <p:cNvPr id="7" name="Rectangle 6"/>
          <p:cNvSpPr/>
          <p:nvPr/>
        </p:nvSpPr>
        <p:spPr>
          <a:xfrm>
            <a:off x="9212097" y="1179041"/>
            <a:ext cx="8755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8" name="Rectangle 7"/>
          <p:cNvSpPr/>
          <p:nvPr/>
        </p:nvSpPr>
        <p:spPr>
          <a:xfrm>
            <a:off x="9212096" y="2875756"/>
            <a:ext cx="8755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92D050"/>
                </a:solidFill>
              </a:rPr>
              <a:t>✓</a:t>
            </a:r>
          </a:p>
        </p:txBody>
      </p:sp>
      <p:sp>
        <p:nvSpPr>
          <p:cNvPr id="9" name="Rectangle 8"/>
          <p:cNvSpPr/>
          <p:nvPr/>
        </p:nvSpPr>
        <p:spPr>
          <a:xfrm>
            <a:off x="9212095" y="4440778"/>
            <a:ext cx="71686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72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9871" y="958321"/>
            <a:ext cx="750526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 “Hello” + “world!”</a:t>
            </a:r>
            <a:endParaRPr lang="en-US" sz="8000" dirty="0"/>
          </a:p>
        </p:txBody>
      </p:sp>
      <p:sp>
        <p:nvSpPr>
          <p:cNvPr id="5" name="Rectangle 4"/>
          <p:cNvSpPr/>
          <p:nvPr/>
        </p:nvSpPr>
        <p:spPr>
          <a:xfrm>
            <a:off x="1609871" y="2424521"/>
            <a:ext cx="32947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</a:t>
            </a:r>
            <a:r>
              <a:rPr lang="en-US" sz="4800" dirty="0" smtClean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'</a:t>
            </a:r>
            <a:r>
              <a:rPr lang="en-US" sz="4800" dirty="0" err="1" smtClean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Helloworld</a:t>
            </a:r>
            <a:r>
              <a:rPr lang="en-US" sz="4800" dirty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'</a:t>
            </a:r>
          </a:p>
        </p:txBody>
      </p:sp>
      <p:sp>
        <p:nvSpPr>
          <p:cNvPr id="6" name="Rectangle 5"/>
          <p:cNvSpPr/>
          <p:nvPr/>
        </p:nvSpPr>
        <p:spPr>
          <a:xfrm>
            <a:off x="1609871" y="3507770"/>
            <a:ext cx="73273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 “Hello” - “world!”</a:t>
            </a:r>
            <a:endParaRPr lang="en-US" sz="8000" dirty="0"/>
          </a:p>
        </p:txBody>
      </p:sp>
      <p:sp>
        <p:nvSpPr>
          <p:cNvPr id="7" name="Rectangle 6"/>
          <p:cNvSpPr/>
          <p:nvPr/>
        </p:nvSpPr>
        <p:spPr>
          <a:xfrm>
            <a:off x="1609871" y="4973974"/>
            <a:ext cx="16225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</a:t>
            </a:r>
            <a:r>
              <a:rPr lang="en-US" sz="4800" dirty="0" smtClean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4800" dirty="0" err="1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NaN</a:t>
            </a:r>
            <a:endParaRPr lang="en-US" sz="48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2299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14976" y="3719377"/>
            <a:ext cx="10515600" cy="1010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Programming for the </a:t>
            </a:r>
            <a:r>
              <a:rPr lang="en-US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Noobs</a:t>
            </a:r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297551" y="4729906"/>
            <a:ext cx="1633025" cy="42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  <a:cs typeface="Aharoni" panose="02010803020104030203" pitchFamily="2" charset="-79"/>
              </a:rPr>
              <a:t>Episode </a:t>
            </a:r>
            <a:r>
              <a:rPr lang="en-US" sz="2400" dirty="0" smtClean="0">
                <a:solidFill>
                  <a:schemeClr val="bg1"/>
                </a:solidFill>
                <a:cs typeface="Aharoni" panose="02010803020104030203" pitchFamily="2" charset="-79"/>
              </a:rPr>
              <a:t>2.0</a:t>
            </a:r>
            <a:endParaRPr lang="en-US" sz="24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5525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9871" y="958321"/>
            <a:ext cx="639790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 “Hello” + 123</a:t>
            </a:r>
            <a:endParaRPr lang="en-US" sz="8000" dirty="0"/>
          </a:p>
        </p:txBody>
      </p:sp>
      <p:sp>
        <p:nvSpPr>
          <p:cNvPr id="5" name="Rectangle 4"/>
          <p:cNvSpPr/>
          <p:nvPr/>
        </p:nvSpPr>
        <p:spPr>
          <a:xfrm>
            <a:off x="1609871" y="2424521"/>
            <a:ext cx="31085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</a:t>
            </a:r>
            <a:r>
              <a:rPr lang="en-US" sz="4800" dirty="0" smtClean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'Hello123'</a:t>
            </a:r>
            <a:endParaRPr lang="en-US" sz="4800" dirty="0">
              <a:solidFill>
                <a:srgbClr val="92D05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09871" y="3507770"/>
            <a:ext cx="621997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 “Hello” - 123</a:t>
            </a:r>
            <a:endParaRPr lang="en-US" sz="8000" dirty="0"/>
          </a:p>
        </p:txBody>
      </p:sp>
      <p:sp>
        <p:nvSpPr>
          <p:cNvPr id="7" name="Rectangle 6"/>
          <p:cNvSpPr/>
          <p:nvPr/>
        </p:nvSpPr>
        <p:spPr>
          <a:xfrm>
            <a:off x="1609871" y="4973974"/>
            <a:ext cx="16225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</a:t>
            </a:r>
            <a:r>
              <a:rPr lang="en-US" sz="4800" dirty="0" smtClean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4800" dirty="0" err="1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NaN</a:t>
            </a:r>
            <a:endParaRPr lang="en-US" sz="48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4036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9871" y="958321"/>
            <a:ext cx="379302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 “1” + 1</a:t>
            </a:r>
            <a:endParaRPr lang="en-US" sz="8000" dirty="0"/>
          </a:p>
        </p:txBody>
      </p:sp>
      <p:sp>
        <p:nvSpPr>
          <p:cNvPr id="5" name="Rectangle 4"/>
          <p:cNvSpPr/>
          <p:nvPr/>
        </p:nvSpPr>
        <p:spPr>
          <a:xfrm>
            <a:off x="1609871" y="2424521"/>
            <a:ext cx="15488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</a:t>
            </a:r>
            <a:r>
              <a:rPr lang="en-US" sz="4800" dirty="0" smtClean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‘11'</a:t>
            </a:r>
            <a:endParaRPr lang="en-US" sz="4800" dirty="0">
              <a:solidFill>
                <a:srgbClr val="92D05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09871" y="3507770"/>
            <a:ext cx="34179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 1 – ‘1’</a:t>
            </a:r>
            <a:endParaRPr lang="en-US" sz="8000" dirty="0"/>
          </a:p>
        </p:txBody>
      </p:sp>
      <p:sp>
        <p:nvSpPr>
          <p:cNvPr id="7" name="Rectangle 6"/>
          <p:cNvSpPr/>
          <p:nvPr/>
        </p:nvSpPr>
        <p:spPr>
          <a:xfrm>
            <a:off x="1609871" y="4973974"/>
            <a:ext cx="9957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</a:t>
            </a:r>
            <a:r>
              <a:rPr lang="en-US" sz="4800" dirty="0" smtClean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48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0</a:t>
            </a:r>
            <a:endParaRPr lang="en-US" sz="48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174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9871" y="958321"/>
            <a:ext cx="588334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 3 + 4 + +"5"</a:t>
            </a:r>
            <a:endParaRPr lang="en-US" sz="8000" dirty="0"/>
          </a:p>
        </p:txBody>
      </p:sp>
      <p:sp>
        <p:nvSpPr>
          <p:cNvPr id="5" name="Rectangle 4"/>
          <p:cNvSpPr/>
          <p:nvPr/>
        </p:nvSpPr>
        <p:spPr>
          <a:xfrm>
            <a:off x="1609871" y="2424521"/>
            <a:ext cx="13564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&gt;</a:t>
            </a:r>
            <a:r>
              <a:rPr lang="en-US" sz="4800" dirty="0" smtClean="0">
                <a:solidFill>
                  <a:srgbClr val="92D05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48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12</a:t>
            </a:r>
            <a:endParaRPr lang="en-US" sz="48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3093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74105" y="493099"/>
            <a:ext cx="7011327" cy="1572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Number: </a:t>
            </a:r>
            <a:r>
              <a:rPr lang="th-TH" sz="9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ตัวเลข</a:t>
            </a:r>
            <a:endParaRPr lang="en-US" sz="9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74105" y="2960555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</a:t>
            </a:r>
            <a:endParaRPr lang="en-US" sz="8000" dirty="0"/>
          </a:p>
        </p:txBody>
      </p:sp>
      <p:sp>
        <p:nvSpPr>
          <p:cNvPr id="6" name="Rectangle 5"/>
          <p:cNvSpPr/>
          <p:nvPr/>
        </p:nvSpPr>
        <p:spPr>
          <a:xfrm>
            <a:off x="8350787" y="2960555"/>
            <a:ext cx="15840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2.1</a:t>
            </a:r>
            <a:endParaRPr lang="en-US" sz="8000" dirty="0"/>
          </a:p>
        </p:txBody>
      </p:sp>
      <p:sp>
        <p:nvSpPr>
          <p:cNvPr id="7" name="Rectangle 6"/>
          <p:cNvSpPr/>
          <p:nvPr/>
        </p:nvSpPr>
        <p:spPr>
          <a:xfrm>
            <a:off x="1874393" y="4567773"/>
            <a:ext cx="218361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Integer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(</a:t>
            </a:r>
            <a:r>
              <a:rPr lang="th-TH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จำนวนเต็ม</a:t>
            </a:r>
            <a:r>
              <a:rPr lang="en-US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</a:t>
            </a:r>
            <a:endParaRPr lang="th-TH" sz="4400" dirty="0" smtClean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4855" y="4319756"/>
            <a:ext cx="1089397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298689" y="4602733"/>
            <a:ext cx="168828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Float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(</a:t>
            </a:r>
            <a:r>
              <a:rPr lang="th-TH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ทศนิยม</a:t>
            </a:r>
            <a:r>
              <a:rPr lang="en-US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</a:t>
            </a:r>
            <a:endParaRPr lang="th-TH" sz="4400" dirty="0" smtClean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8963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74105" y="824177"/>
            <a:ext cx="7011327" cy="1193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72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สัญลักษณ์ในการคำนวน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(</a:t>
            </a:r>
            <a:r>
              <a:rPr lang="th-TH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โลกของมนุษย์</a:t>
            </a:r>
            <a:r>
              <a:rPr lang="en-US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</a:t>
            </a:r>
            <a:endParaRPr lang="en-US" sz="6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5964" y="4540484"/>
            <a:ext cx="13003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บวก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97066" y="4540484"/>
            <a:ext cx="950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ลบ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32431" y="4540484"/>
            <a:ext cx="11785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คูณ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95423" y="4540484"/>
            <a:ext cx="11592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หาร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42446" y="2841680"/>
            <a:ext cx="80182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+</a:t>
            </a:r>
            <a:endParaRPr lang="en-US" sz="115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33548" y="2841680"/>
            <a:ext cx="54534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-</a:t>
            </a:r>
            <a:endParaRPr lang="en-US" sz="115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68913" y="3093934"/>
            <a:ext cx="6880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x</a:t>
            </a:r>
            <a:endParaRPr lang="en-US" sz="8800" dirty="0">
              <a:solidFill>
                <a:srgbClr val="FFC000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037309" y="2904742"/>
            <a:ext cx="80182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rgbClr val="FFC0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÷</a:t>
            </a:r>
          </a:p>
        </p:txBody>
      </p:sp>
    </p:spTree>
    <p:extLst>
      <p:ext uri="{BB962C8B-B14F-4D97-AF65-F5344CB8AC3E}">
        <p14:creationId xmlns:p14="http://schemas.microsoft.com/office/powerpoint/2010/main" val="183366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5" grpId="0"/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4134" y="2053883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+ 2 x </a:t>
            </a:r>
            <a:r>
              <a:rPr lang="en-US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= ?</a:t>
            </a:r>
            <a:endParaRPr lang="en-US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5541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9685" y="1458506"/>
            <a:ext cx="7256103" cy="539949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62839" y="264698"/>
            <a:ext cx="6049632" cy="1169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+ 2 x </a:t>
            </a:r>
            <a:r>
              <a:rPr lang="en-US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= </a:t>
            </a:r>
            <a:r>
              <a:rPr lang="en-US" sz="6600" b="1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en-US" sz="6600" b="1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491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pemdas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442"/>
            <a:ext cx="12203046" cy="443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70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07012" y="2053883"/>
            <a:ext cx="8678146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+ 2 x </a:t>
            </a:r>
            <a:r>
              <a:rPr lang="en-US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=  _ </a:t>
            </a:r>
            <a:endParaRPr lang="en-US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954825" y="1943521"/>
            <a:ext cx="1493397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6</a:t>
            </a:r>
            <a:endParaRPr lang="en-US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471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97725" y="2085414"/>
            <a:ext cx="9139679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(2 </a:t>
            </a:r>
            <a:r>
              <a:rPr lang="en-US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+ </a:t>
            </a:r>
            <a:r>
              <a:rPr lang="en-US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2) </a:t>
            </a:r>
            <a:r>
              <a:rPr lang="en-US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x </a:t>
            </a:r>
            <a:r>
              <a:rPr lang="en-US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=  _ </a:t>
            </a:r>
            <a:endParaRPr lang="en-US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270137" y="2006585"/>
            <a:ext cx="1493397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8</a:t>
            </a:r>
            <a:endParaRPr lang="en-US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4160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</TotalTime>
  <Words>287</Words>
  <Application>Microsoft Office PowerPoint</Application>
  <PresentationFormat>Widescreen</PresentationFormat>
  <Paragraphs>83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Aharoni</vt:lpstr>
      <vt:lpstr>Arial</vt:lpstr>
      <vt:lpstr>Calibri</vt:lpstr>
      <vt:lpstr>Calibri Light</vt:lpstr>
      <vt:lpstr>Quark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Chonchanok Meuangruengwit</dc:creator>
  <cp:lastModifiedBy>Chonchanok Meuangruengwit</cp:lastModifiedBy>
  <cp:revision>96</cp:revision>
  <dcterms:created xsi:type="dcterms:W3CDTF">2017-02-21T15:11:35Z</dcterms:created>
  <dcterms:modified xsi:type="dcterms:W3CDTF">2017-04-08T19:51:37Z</dcterms:modified>
</cp:coreProperties>
</file>